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09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54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12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12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97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43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71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37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630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630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1669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964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729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330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071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91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09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905" cy="33058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38630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L="2002789" marR="1996439" indent="577215" algn="just">
              <a:lnSpc>
                <a:spcPct val="167500"/>
              </a:lnSpc>
            </a:pPr>
            <a:r>
              <a:rPr sz="1200" b="1" spc="70" dirty="0">
                <a:latin typeface="Cambria"/>
                <a:cs typeface="Cambria"/>
              </a:rPr>
              <a:t>Lecture:  </a:t>
            </a:r>
            <a:r>
              <a:rPr sz="1200" b="1" spc="80" dirty="0">
                <a:latin typeface="Cambria"/>
                <a:cs typeface="Cambria"/>
              </a:rPr>
              <a:t>6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Logical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Micro-operations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800"/>
              </a:lnSpc>
              <a:spcBef>
                <a:spcPts val="990"/>
              </a:spcBef>
            </a:pPr>
            <a:r>
              <a:rPr sz="1200" spc="50" dirty="0">
                <a:latin typeface="Cambria"/>
                <a:cs typeface="Cambria"/>
              </a:rPr>
              <a:t>Logic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micro-operations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strings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55" dirty="0">
                <a:latin typeface="Cambria"/>
                <a:cs typeface="Cambria"/>
              </a:rPr>
              <a:t>stored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 These operations </a:t>
            </a:r>
            <a:r>
              <a:rPr sz="1200" spc="65" dirty="0">
                <a:latin typeface="Cambria"/>
                <a:cs typeface="Cambria"/>
              </a:rPr>
              <a:t>consider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60" dirty="0">
                <a:latin typeface="Cambria"/>
                <a:cs typeface="Cambria"/>
              </a:rPr>
              <a:t>separately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treat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them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variables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e.g.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exclusive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55" dirty="0">
                <a:latin typeface="Trebuchet MS"/>
                <a:cs typeface="Trebuchet MS"/>
              </a:rPr>
              <a:t>– </a:t>
            </a:r>
            <a:r>
              <a:rPr sz="1200" spc="145" dirty="0">
                <a:latin typeface="Cambria"/>
                <a:cs typeface="Cambria"/>
              </a:rPr>
              <a:t>OR </a:t>
            </a:r>
            <a:r>
              <a:rPr sz="1200" spc="60" dirty="0">
                <a:latin typeface="Cambria"/>
                <a:cs typeface="Cambria"/>
              </a:rPr>
              <a:t>micro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contents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R2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symbolized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statement:</a:t>
            </a:r>
            <a:endParaRPr sz="1200">
              <a:latin typeface="Cambria"/>
              <a:cs typeface="Cambria"/>
            </a:endParaRPr>
          </a:p>
          <a:p>
            <a:pPr marL="641985">
              <a:lnSpc>
                <a:spcPct val="100000"/>
              </a:lnSpc>
              <a:spcBef>
                <a:spcPts val="1045"/>
              </a:spcBef>
            </a:pPr>
            <a:r>
              <a:rPr sz="1200" spc="60" dirty="0">
                <a:latin typeface="Cambria"/>
                <a:cs typeface="Cambria"/>
              </a:rPr>
              <a:t>P: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R1</a:t>
            </a:r>
            <a:r>
              <a:rPr sz="1200" spc="60" dirty="0">
                <a:latin typeface="Wingdings"/>
                <a:cs typeface="Wingdings"/>
              </a:rPr>
              <a:t>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Cambria"/>
                <a:cs typeface="Cambria"/>
              </a:rPr>
              <a:t>R1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dirty="0">
                <a:latin typeface="Symbol"/>
                <a:cs typeface="Symbol"/>
              </a:rPr>
              <a:t>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Cambria"/>
                <a:cs typeface="Cambria"/>
              </a:rPr>
              <a:t>R2</a:t>
            </a:r>
            <a:endParaRPr sz="1200">
              <a:latin typeface="Cambria"/>
              <a:cs typeface="Cambria"/>
            </a:endParaRPr>
          </a:p>
          <a:p>
            <a:pPr marL="12700" marR="9525" algn="just">
              <a:lnSpc>
                <a:spcPts val="1420"/>
              </a:lnSpc>
              <a:spcBef>
                <a:spcPts val="1035"/>
              </a:spcBef>
            </a:pP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55" dirty="0">
                <a:latin typeface="Cambria"/>
                <a:cs typeface="Cambria"/>
              </a:rPr>
              <a:t>specifies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55" dirty="0">
                <a:latin typeface="Cambria"/>
                <a:cs typeface="Cambria"/>
              </a:rPr>
              <a:t>micro-operation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executed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individual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provided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variable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P=1.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2252980" algn="l"/>
              </a:tabLst>
            </a:pP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let 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 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R1	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1010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4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 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R2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1100. 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1583" y="3598290"/>
            <a:ext cx="4877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Cambria"/>
                <a:cs typeface="Cambria"/>
              </a:rPr>
              <a:t>micro-operation 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stated 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above 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symbolized 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 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598290"/>
            <a:ext cx="1033144" cy="130429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21590">
              <a:lnSpc>
                <a:spcPts val="1400"/>
              </a:lnSpc>
              <a:spcBef>
                <a:spcPts val="180"/>
              </a:spcBef>
            </a:pPr>
            <a:r>
              <a:rPr sz="1200" spc="80" dirty="0">
                <a:latin typeface="Cambria"/>
                <a:cs typeface="Cambria"/>
              </a:rPr>
              <a:t>exclusive-OR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computation:</a:t>
            </a:r>
            <a:endParaRPr sz="1200">
              <a:latin typeface="Cambria"/>
              <a:cs typeface="Cambria"/>
            </a:endParaRPr>
          </a:p>
          <a:p>
            <a:pPr marL="641985">
              <a:lnSpc>
                <a:spcPct val="100000"/>
              </a:lnSpc>
              <a:spcBef>
                <a:spcPts val="935"/>
              </a:spcBef>
            </a:pPr>
            <a:r>
              <a:rPr sz="1200" spc="70" dirty="0">
                <a:latin typeface="Cambria"/>
                <a:cs typeface="Cambria"/>
              </a:rPr>
              <a:t>1010</a:t>
            </a:r>
            <a:endParaRPr sz="1200">
              <a:latin typeface="Cambria"/>
              <a:cs typeface="Cambria"/>
            </a:endParaRPr>
          </a:p>
          <a:p>
            <a:pPr marL="641985">
              <a:lnSpc>
                <a:spcPct val="100000"/>
              </a:lnSpc>
              <a:spcBef>
                <a:spcPts val="960"/>
              </a:spcBef>
            </a:pPr>
            <a:r>
              <a:rPr sz="1200" spc="70" dirty="0">
                <a:latin typeface="Cambria"/>
                <a:cs typeface="Cambria"/>
              </a:rPr>
              <a:t>1100</a:t>
            </a:r>
            <a:endParaRPr sz="1200">
              <a:latin typeface="Cambria"/>
              <a:cs typeface="Cambria"/>
            </a:endParaRPr>
          </a:p>
          <a:p>
            <a:pPr marL="641985">
              <a:lnSpc>
                <a:spcPct val="100000"/>
              </a:lnSpc>
              <a:spcBef>
                <a:spcPts val="969"/>
              </a:spcBef>
            </a:pPr>
            <a:r>
              <a:rPr sz="1200" spc="70" dirty="0">
                <a:latin typeface="Cambria"/>
                <a:cs typeface="Cambria"/>
              </a:rPr>
              <a:t>0110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3935" y="4082922"/>
            <a:ext cx="1873250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0" dirty="0">
                <a:latin typeface="Cambria"/>
                <a:cs typeface="Cambria"/>
              </a:rPr>
              <a:t>Content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R1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spc="90" dirty="0">
                <a:latin typeface="Cambria"/>
                <a:cs typeface="Cambria"/>
              </a:rPr>
              <a:t>Content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R2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200" spc="90" dirty="0">
                <a:latin typeface="Cambria"/>
                <a:cs typeface="Cambria"/>
              </a:rPr>
              <a:t>Content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R1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=1.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5000371"/>
            <a:ext cx="5967095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16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different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performed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variables.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317" y="5506211"/>
            <a:ext cx="4721347" cy="39255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2175" cy="5175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40" dirty="0">
                <a:latin typeface="Cambria"/>
                <a:cs typeface="Cambria"/>
              </a:rPr>
              <a:t>Hardware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Implementation:</a:t>
            </a:r>
            <a:endParaRPr sz="1200">
              <a:latin typeface="Cambria"/>
              <a:cs typeface="Cambria"/>
            </a:endParaRPr>
          </a:p>
          <a:p>
            <a:pPr marL="12700" marR="5080" indent="629285" algn="just">
              <a:lnSpc>
                <a:spcPct val="1469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 hardware </a:t>
            </a:r>
            <a:r>
              <a:rPr sz="1200" spc="70" dirty="0">
                <a:latin typeface="Cambria"/>
                <a:cs typeface="Cambria"/>
              </a:rPr>
              <a:t>implementation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60" dirty="0">
                <a:latin typeface="Cambria"/>
                <a:cs typeface="Cambria"/>
              </a:rPr>
              <a:t>micro-operations </a:t>
            </a:r>
            <a:r>
              <a:rPr sz="1200" spc="55" dirty="0">
                <a:latin typeface="Cambria"/>
                <a:cs typeface="Cambria"/>
              </a:rPr>
              <a:t>requires </a:t>
            </a:r>
            <a:r>
              <a:rPr sz="1200" spc="80" dirty="0">
                <a:latin typeface="Cambria"/>
                <a:cs typeface="Cambria"/>
              </a:rPr>
              <a:t>that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65" dirty="0">
                <a:latin typeface="Cambria"/>
                <a:cs typeface="Cambria"/>
              </a:rPr>
              <a:t>gates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inserted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55" dirty="0">
                <a:latin typeface="Cambria"/>
                <a:cs typeface="Cambria"/>
              </a:rPr>
              <a:t>pair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perform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Although,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16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micro-operations,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computers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55" dirty="0">
                <a:latin typeface="Cambria"/>
                <a:cs typeface="Cambria"/>
              </a:rPr>
              <a:t>only </a:t>
            </a:r>
            <a:r>
              <a:rPr sz="1200" spc="65" dirty="0">
                <a:latin typeface="Cambria"/>
                <a:cs typeface="Cambria"/>
              </a:rPr>
              <a:t>four- </a:t>
            </a:r>
            <a:r>
              <a:rPr sz="1200" spc="105" dirty="0">
                <a:latin typeface="Cambria"/>
                <a:cs typeface="Cambria"/>
              </a:rPr>
              <a:t>AND, </a:t>
            </a:r>
            <a:r>
              <a:rPr sz="1200" spc="140" dirty="0">
                <a:latin typeface="Cambria"/>
                <a:cs typeface="Cambria"/>
              </a:rPr>
              <a:t>OR, </a:t>
            </a:r>
            <a:r>
              <a:rPr sz="1200" spc="150" dirty="0">
                <a:latin typeface="Cambria"/>
                <a:cs typeface="Cambria"/>
              </a:rPr>
              <a:t>XOR </a:t>
            </a:r>
            <a:r>
              <a:rPr sz="1200" spc="55" dirty="0">
                <a:latin typeface="Cambria"/>
                <a:cs typeface="Cambria"/>
              </a:rPr>
              <a:t>(exclusive-OR)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complement </a:t>
            </a:r>
            <a:r>
              <a:rPr sz="1200" spc="65" dirty="0">
                <a:latin typeface="Cambria"/>
                <a:cs typeface="Cambria"/>
              </a:rPr>
              <a:t>;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others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derived.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b="1" spc="40" dirty="0">
                <a:latin typeface="Cambria"/>
                <a:cs typeface="Cambria"/>
              </a:rPr>
              <a:t>Hardware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Implementation:</a:t>
            </a:r>
            <a:endParaRPr sz="1200">
              <a:latin typeface="Cambria"/>
              <a:cs typeface="Cambria"/>
            </a:endParaRPr>
          </a:p>
          <a:p>
            <a:pPr marL="12700" marR="8255">
              <a:lnSpc>
                <a:spcPct val="146700"/>
              </a:lnSpc>
              <a:spcBef>
                <a:spcPts val="1005"/>
              </a:spcBef>
            </a:pPr>
            <a:r>
              <a:rPr sz="1200" spc="65" dirty="0">
                <a:latin typeface="Cambria"/>
                <a:cs typeface="Cambria"/>
              </a:rPr>
              <a:t>Fig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shows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one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stage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generates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microoperations.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gates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a </a:t>
            </a:r>
            <a:r>
              <a:rPr sz="1200" spc="70" dirty="0">
                <a:latin typeface="Cambria"/>
                <a:cs typeface="Cambria"/>
              </a:rPr>
              <a:t>multiplexer.</a:t>
            </a:r>
            <a:endParaRPr sz="1200">
              <a:latin typeface="Cambria"/>
              <a:cs typeface="Cambria"/>
            </a:endParaRPr>
          </a:p>
          <a:p>
            <a:pPr marL="469265" marR="8890" indent="-228600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20" dirty="0">
                <a:latin typeface="Cambria"/>
                <a:cs typeface="Cambria"/>
              </a:rPr>
              <a:t>Each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generated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gate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performs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logic.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outputs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gates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applied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multiplexer.</a:t>
            </a:r>
            <a:endParaRPr sz="1200">
              <a:latin typeface="Cambria"/>
              <a:cs typeface="Cambria"/>
            </a:endParaRPr>
          </a:p>
          <a:p>
            <a:pPr marL="469265" marR="7620" indent="-228600">
              <a:lnSpc>
                <a:spcPct val="146700"/>
              </a:lnSpc>
              <a:spcBef>
                <a:spcPts val="7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S1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S0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choose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one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multiplexer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directs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output.</a:t>
            </a:r>
            <a:endParaRPr sz="1200">
              <a:latin typeface="Cambria"/>
              <a:cs typeface="Cambria"/>
            </a:endParaRPr>
          </a:p>
          <a:p>
            <a:pPr marL="12700" marR="5715">
              <a:lnSpc>
                <a:spcPct val="146700"/>
              </a:lnSpc>
              <a:spcBef>
                <a:spcPts val="100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diagram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shows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typical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stage.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For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n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diagram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repeated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times.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0905" y="9190431"/>
            <a:ext cx="4451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latin typeface="Cambria"/>
                <a:cs typeface="Cambria"/>
              </a:rPr>
              <a:t>Logic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Diagram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Hardware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Implementation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Circuit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5797513"/>
            <a:ext cx="4819433" cy="3198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3089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latin typeface="Cambria"/>
                <a:cs typeface="Cambria"/>
              </a:rPr>
              <a:t>Applications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Logic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Microoperations: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778" y="738251"/>
            <a:ext cx="5560840" cy="2664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7209" y="3774672"/>
            <a:ext cx="5314277" cy="5684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329</Words>
  <Application>Microsoft Office PowerPoint</Application>
  <PresentationFormat>Custom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Cambria</vt:lpstr>
      <vt:lpstr>Century Gothic</vt:lpstr>
      <vt:lpstr>Symbol</vt:lpstr>
      <vt:lpstr>Times New Roman</vt:lpstr>
      <vt:lpstr>Trebuchet MS</vt:lpstr>
      <vt:lpstr>Wingdings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2022-07-26T08:27:42Z</dcterms:created>
  <dcterms:modified xsi:type="dcterms:W3CDTF">2022-07-26T08:28:46Z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2022-02-17T00:00:00Z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